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14"/>
  </p:notesMasterIdLst>
  <p:sldIdLst>
    <p:sldId id="256" r:id="rId2"/>
    <p:sldId id="258" r:id="rId3"/>
    <p:sldId id="259" r:id="rId4"/>
    <p:sldId id="268" r:id="rId5"/>
    <p:sldId id="267" r:id="rId6"/>
    <p:sldId id="269" r:id="rId7"/>
    <p:sldId id="264" r:id="rId8"/>
    <p:sldId id="265" r:id="rId9"/>
    <p:sldId id="271" r:id="rId10"/>
    <p:sldId id="272" r:id="rId11"/>
    <p:sldId id="266" r:id="rId12"/>
    <p:sldId id="263" r:id="rId13"/>
  </p:sldIdLst>
  <p:sldSz cx="9144000" cy="5143500" type="screen16x9"/>
  <p:notesSz cx="6858000" cy="9144000"/>
  <p:embeddedFontLst>
    <p:embeddedFont>
      <p:font typeface="Helvetica Neue" panose="02000503000000020004" pitchFamily="2"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Open Sans Light" panose="020B0606030504020204" pitchFamily="34" charset="0"/>
      <p:regular r:id="rId23"/>
      <p:bold r:id="rId24"/>
      <p:italic r:id="rId25"/>
      <p:boldItalic r:id="rId26"/>
    </p:embeddedFont>
    <p:embeddedFont>
      <p:font typeface="Open Sans SemiBold" panose="020B06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p:restoredTop sz="82312"/>
  </p:normalViewPr>
  <p:slideViewPr>
    <p:cSldViewPr snapToGrid="0" snapToObjects="1">
      <p:cViewPr varScale="1">
        <p:scale>
          <a:sx n="195" d="100"/>
          <a:sy n="195" d="100"/>
        </p:scale>
        <p:origin x="1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34312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516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We will talk about what Rest Assured is, where you can find information on getting started and basic usage, some examples, the pros and cons and finally some time to ask questions.</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99199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7553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 first link is the official documentation link.</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Getting Started has information on Maven and Gradle settings.</a:t>
            </a:r>
          </a:p>
          <a:p>
            <a:pPr marL="0" lvl="0" indent="0" algn="l" rtl="0">
              <a:lnSpc>
                <a:spcPct val="100000"/>
              </a:lnSpc>
              <a:spcBef>
                <a:spcPts val="0"/>
              </a:spcBef>
              <a:spcAft>
                <a:spcPts val="0"/>
              </a:spcAft>
              <a:buSzPts val="1400"/>
              <a:buNone/>
            </a:pPr>
            <a:r>
              <a:rPr lang="en-US" dirty="0"/>
              <a:t>This includes information on including Rest Assured, JSON and XML parsers, JSON schema validator, Spring Mock </a:t>
            </a:r>
            <a:r>
              <a:rPr lang="en-US" dirty="0" err="1"/>
              <a:t>Mvc</a:t>
            </a:r>
            <a:r>
              <a:rPr lang="en-US" dirty="0"/>
              <a:t>.</a:t>
            </a:r>
          </a:p>
          <a:p>
            <a:pPr marL="0" lvl="0" indent="0" algn="l" rtl="0">
              <a:lnSpc>
                <a:spcPct val="100000"/>
              </a:lnSpc>
              <a:spcBef>
                <a:spcPts val="0"/>
              </a:spcBef>
              <a:spcAft>
                <a:spcPts val="0"/>
              </a:spcAft>
              <a:buSzPts val="1400"/>
              <a:buNone/>
            </a:pPr>
            <a:r>
              <a:rPr lang="en-US" dirty="0"/>
              <a:t>Rest Assured is for Java but there is also support for Kotlin and Scala.</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Usage of the Rest Assured library.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third link is the Javadoc for Rest Assured.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last link is for JSON schema. You can use this information to create JSON schema files to smoke test the format of the response.</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27496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Switch to </a:t>
            </a:r>
            <a:r>
              <a:rPr lang="en-US" dirty="0" err="1"/>
              <a:t>Intellij</a:t>
            </a:r>
            <a:r>
              <a:rPr lang="en-US" dirty="0"/>
              <a:t> and show the examples</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79865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09360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0085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1">
  <p:cSld name="CUSTOM_10_1_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r>
              <a:rPr lang="en-US"/>
              <a:t>Click to edit Master title style</a:t>
            </a:r>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r>
              <a:rPr lang="en-US"/>
              <a:t>Click to edit Master title style</a:t>
            </a:r>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pPr lvl="0"/>
            <a:r>
              <a:rPr lang="en-US"/>
              <a:t>Edit Master text styles</a:t>
            </a: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r>
              <a:rPr lang="en-US"/>
              <a:t>Click to edit Master subtitle style</a:t>
            </a:r>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CUSTOM">
    <p:bg>
      <p:bgPr>
        <a:gradFill>
          <a:gsLst>
            <a:gs pos="0">
              <a:srgbClr val="32B9CF"/>
            </a:gs>
            <a:gs pos="52999">
              <a:srgbClr val="1C6DB6"/>
            </a:gs>
            <a:gs pos="100000">
              <a:srgbClr val="702269"/>
            </a:gs>
          </a:gsLst>
          <a:lin ang="2700006" scaled="0"/>
        </a:grad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r>
              <a:rPr lang="en-US"/>
              <a:t>Click to edit Master title style</a:t>
            </a:r>
            <a:endParaRPr/>
          </a:p>
        </p:txBody>
      </p:sp>
      <p:sp>
        <p:nvSpPr>
          <p:cNvPr id="24" name="Google Shape;24;p5"/>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r>
              <a:rPr lang="en-US"/>
              <a:t>Click to edit Master subtitle style</a:t>
            </a:r>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r>
              <a:rPr lang="en-US"/>
              <a:t>Click to edit Master title style</a:t>
            </a:r>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6" r:id="rId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mailto:dgrainge@thoughtwork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est-assured/rest-assured#documentation" TargetMode="External"/><Relationship Id="rId7" Type="http://schemas.openxmlformats.org/officeDocument/2006/relationships/hyperlink" Target="http://json-schema.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javadoc.io/doc/io.rest-assured/rest-assured/latest/index.html" TargetMode="External"/><Relationship Id="rId5" Type="http://schemas.openxmlformats.org/officeDocument/2006/relationships/hyperlink" Target="https://github.com/rest-assured/rest-assured/wiki/Usage" TargetMode="External"/><Relationship Id="rId4" Type="http://schemas.openxmlformats.org/officeDocument/2006/relationships/hyperlink" Target="https://github.com/rest-assured/rest-assured/wiki/GettingStart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a:p>
        </p:txBody>
      </p:sp>
      <p:sp>
        <p:nvSpPr>
          <p:cNvPr id="50" name="Google Shape;50;p11"/>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en" sz="4800" dirty="0"/>
              <a:t>Rest Assured - API Testing</a:t>
            </a:r>
            <a:endParaRPr sz="4800" dirty="0"/>
          </a:p>
        </p:txBody>
      </p:sp>
      <p:sp>
        <p:nvSpPr>
          <p:cNvPr id="51" name="Google Shape;51;p11"/>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pPr>
            <a:r>
              <a:rPr lang="en" dirty="0"/>
              <a:t>Darrell Grainger – </a:t>
            </a:r>
            <a:r>
              <a:rPr lang="en" dirty="0" err="1"/>
              <a:t>dgrainge@thoughtworks.com</a:t>
            </a:r>
            <a:endParaRPr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dirty="0">
                <a:solidFill>
                  <a:schemeClr val="dk1"/>
                </a:solidFill>
              </a:rPr>
              <a:t>Cons</a:t>
            </a:r>
            <a:endParaRPr dirty="0">
              <a:solidFill>
                <a:srgbClr val="F78F31"/>
              </a:solidFill>
            </a:endParaRPr>
          </a:p>
        </p:txBody>
      </p:sp>
      <p:sp>
        <p:nvSpPr>
          <p:cNvPr id="71" name="Google Shape;71;p13"/>
          <p:cNvSpPr txBox="1">
            <a:spLocks noGrp="1"/>
          </p:cNvSpPr>
          <p:nvPr>
            <p:ph type="body" idx="1"/>
          </p:nvPr>
        </p:nvSpPr>
        <p:spPr>
          <a:xfrm>
            <a:off x="411425" y="895775"/>
            <a:ext cx="8321400" cy="3818500"/>
          </a:xfrm>
          <a:prstGeom prst="rect">
            <a:avLst/>
          </a:prstGeom>
          <a:noFill/>
          <a:ln>
            <a:noFill/>
          </a:ln>
        </p:spPr>
        <p:txBody>
          <a:bodyPr spcFirstLastPara="1" wrap="square" lIns="0" tIns="0" rIns="0" bIns="0" anchor="t" anchorCtr="0">
            <a:noAutofit/>
          </a:bodyPr>
          <a:lstStyle/>
          <a:p>
            <a:pPr marL="285750" indent="-285750">
              <a:spcBef>
                <a:spcPts val="1000"/>
              </a:spcBef>
              <a:spcAft>
                <a:spcPts val="1000"/>
              </a:spcAft>
            </a:pPr>
            <a:r>
              <a:rPr lang="en-US" dirty="0"/>
              <a:t>It is Java, so a little harder to develop if used to Ruby</a:t>
            </a:r>
          </a:p>
          <a:p>
            <a:pPr marL="285750" indent="-285750">
              <a:spcBef>
                <a:spcPts val="1000"/>
              </a:spcBef>
              <a:spcAft>
                <a:spcPts val="1000"/>
              </a:spcAft>
            </a:pPr>
            <a:r>
              <a:rPr lang="en-US" dirty="0"/>
              <a:t>Can have issues if there is authentication, like </a:t>
            </a:r>
            <a:r>
              <a:rPr lang="en-US" dirty="0" err="1"/>
              <a:t>Okta</a:t>
            </a:r>
            <a:endParaRPr lang="en-US" dirty="0"/>
          </a:p>
          <a:p>
            <a:pPr marL="742950" lvl="1" indent="-285750">
              <a:spcAft>
                <a:spcPts val="1000"/>
              </a:spcAft>
            </a:pPr>
            <a:r>
              <a:rPr lang="en-US" dirty="0"/>
              <a:t>This is true of most API test frameworks</a:t>
            </a:r>
          </a:p>
          <a:p>
            <a:pPr marL="285750" indent="-285750">
              <a:spcAft>
                <a:spcPts val="1000"/>
              </a:spcAft>
            </a:pPr>
            <a:r>
              <a:rPr lang="en-US" dirty="0"/>
              <a:t>Requires Java 9+</a:t>
            </a:r>
          </a:p>
          <a:p>
            <a:pPr marL="742950" lvl="1" indent="-285750">
              <a:spcAft>
                <a:spcPts val="1000"/>
              </a:spcAft>
            </a:pPr>
            <a:r>
              <a:rPr lang="en-US" dirty="0"/>
              <a:t>Can’t running the API service with Java 8 or older and Rest Assured on same computer</a:t>
            </a:r>
          </a:p>
          <a:p>
            <a:pPr marL="285750" indent="-285750">
              <a:spcAft>
                <a:spcPts val="1000"/>
              </a:spcAft>
            </a:pPr>
            <a:r>
              <a:rPr lang="en-US" dirty="0"/>
              <a:t>Assumes you understand how Matchers work, JSON objects, XML and XPath</a:t>
            </a:r>
          </a:p>
        </p:txBody>
      </p:sp>
      <p:sp>
        <p:nvSpPr>
          <p:cNvPr id="73" name="Google Shape;73;p1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10</a:t>
            </a:fld>
            <a:endParaRPr/>
          </a:p>
        </p:txBody>
      </p:sp>
      <p:sp>
        <p:nvSpPr>
          <p:cNvPr id="74" name="Google Shape;74;p13"/>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434343"/>
                </a:solidFill>
                <a:latin typeface="Open Sans Light"/>
                <a:ea typeface="Open Sans Light"/>
                <a:cs typeface="Open Sans Light"/>
                <a:sym typeface="Open Sans Light"/>
              </a:rPr>
              <a:t>© 2020 ThoughtWorks</a:t>
            </a:r>
            <a:endParaRPr sz="800" b="0" i="0" u="none" strike="noStrike" cap="none">
              <a:solidFill>
                <a:srgbClr val="4343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9459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mt="34000"/>
          </a:blip>
          <a:srcRect b="15397"/>
          <a:stretch/>
        </p:blipFill>
        <p:spPr>
          <a:xfrm>
            <a:off x="0" y="0"/>
            <a:ext cx="9144000" cy="5143499"/>
          </a:xfrm>
          <a:prstGeom prst="rect">
            <a:avLst/>
          </a:prstGeom>
          <a:noFill/>
          <a:ln>
            <a:noFill/>
          </a:ln>
        </p:spPr>
      </p:pic>
      <p:sp>
        <p:nvSpPr>
          <p:cNvPr id="80" name="Google Shape;80;p14"/>
          <p:cNvSpPr/>
          <p:nvPr/>
        </p:nvSpPr>
        <p:spPr>
          <a:xfrm>
            <a:off x="0" y="1791700"/>
            <a:ext cx="9144000" cy="1553700"/>
          </a:xfrm>
          <a:prstGeom prst="rect">
            <a:avLst/>
          </a:prstGeom>
          <a:solidFill>
            <a:srgbClr val="000000">
              <a:alpha val="5882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4"/>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dirty="0"/>
              <a:t>Questions</a:t>
            </a:r>
            <a:endParaRPr dirty="0"/>
          </a:p>
        </p:txBody>
      </p:sp>
      <p:sp>
        <p:nvSpPr>
          <p:cNvPr id="82" name="Google Shape;82;p1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11</a:t>
            </a:fld>
            <a:endParaRPr/>
          </a:p>
        </p:txBody>
      </p:sp>
      <p:sp>
        <p:nvSpPr>
          <p:cNvPr id="83" name="Google Shape;83;p14"/>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871185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1361825"/>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a:t>THANKYOU</a:t>
            </a:r>
            <a:endParaRPr>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12</a:t>
            </a:fld>
            <a:endParaRPr/>
          </a:p>
        </p:txBody>
      </p:sp>
      <p:sp>
        <p:nvSpPr>
          <p:cNvPr id="118" name="Google Shape;118;p18"/>
          <p:cNvSpPr txBox="1"/>
          <p:nvPr/>
        </p:nvSpPr>
        <p:spPr>
          <a:xfrm>
            <a:off x="2676701" y="3328475"/>
            <a:ext cx="3792300" cy="675000"/>
          </a:xfrm>
          <a:prstGeom prst="rect">
            <a:avLst/>
          </a:prstGeom>
          <a:noFill/>
          <a:ln>
            <a:noFill/>
          </a:ln>
        </p:spPr>
        <p:txBody>
          <a:bodyPr spcFirstLastPara="1" wrap="square" lIns="19050" tIns="19050" rIns="19050" bIns="19050" anchor="t" anchorCtr="0">
            <a:noAutofit/>
          </a:bodyPr>
          <a:lstStyle/>
          <a:p>
            <a:pPr marL="0" marR="0" lvl="0" indent="0" algn="ctr" rtl="0">
              <a:lnSpc>
                <a:spcPct val="110000"/>
              </a:lnSpc>
              <a:spcBef>
                <a:spcPts val="0"/>
              </a:spcBef>
              <a:spcAft>
                <a:spcPts val="0"/>
              </a:spcAft>
              <a:buClr>
                <a:srgbClr val="FFFFFF"/>
              </a:buClr>
              <a:buSzPts val="1400"/>
              <a:buFont typeface="Open Sans"/>
              <a:buNone/>
            </a:pPr>
            <a:r>
              <a:rPr lang="en" sz="1400" b="1" i="0" u="none" strike="noStrike" cap="none" dirty="0">
                <a:solidFill>
                  <a:srgbClr val="FFFFFF"/>
                </a:solidFill>
                <a:latin typeface="Open Sans"/>
                <a:ea typeface="Open Sans"/>
                <a:cs typeface="Open Sans"/>
                <a:sym typeface="Open Sans"/>
              </a:rPr>
              <a:t>Darrell Grainger</a:t>
            </a:r>
            <a:br>
              <a:rPr lang="en" sz="900" b="0" i="0" u="none" strike="noStrike" cap="none" dirty="0">
                <a:solidFill>
                  <a:srgbClr val="FFFFFF"/>
                </a:solidFill>
                <a:latin typeface="Open Sans SemiBold"/>
                <a:ea typeface="Open Sans SemiBold"/>
                <a:cs typeface="Open Sans SemiBold"/>
                <a:sym typeface="Open Sans SemiBold"/>
              </a:rPr>
            </a:br>
            <a:r>
              <a:rPr lang="en" sz="1200" b="0" i="0" u="none" strike="noStrike" cap="none" dirty="0">
                <a:solidFill>
                  <a:srgbClr val="FFFFFF"/>
                </a:solidFill>
                <a:latin typeface="Open Sans"/>
                <a:ea typeface="Open Sans"/>
                <a:cs typeface="Open Sans"/>
                <a:sym typeface="Open Sans"/>
              </a:rPr>
              <a:t>QUALITY ANALYST</a:t>
            </a:r>
            <a:endParaRPr sz="1200" b="1" i="0" u="none" strike="noStrike" cap="none" dirty="0">
              <a:solidFill>
                <a:srgbClr val="FFFFFF"/>
              </a:solidFill>
              <a:latin typeface="Open Sans"/>
              <a:ea typeface="Open Sans"/>
              <a:cs typeface="Open Sans"/>
              <a:sym typeface="Open Sans"/>
            </a:endParaRPr>
          </a:p>
          <a:p>
            <a:pPr marL="0" marR="0" lvl="0" indent="0" algn="ctr" rtl="0">
              <a:lnSpc>
                <a:spcPct val="110000"/>
              </a:lnSpc>
              <a:spcBef>
                <a:spcPts val="0"/>
              </a:spcBef>
              <a:spcAft>
                <a:spcPts val="0"/>
              </a:spcAft>
              <a:buClr>
                <a:srgbClr val="FFFFFF"/>
              </a:buClr>
              <a:buSzPts val="1100"/>
              <a:buFont typeface="Open Sans"/>
              <a:buNone/>
            </a:pPr>
            <a:r>
              <a:rPr lang="en-US" sz="1200" b="0" i="0" u="sng" strike="noStrike" cap="none" dirty="0">
                <a:solidFill>
                  <a:schemeClr val="lt1"/>
                </a:solidFill>
                <a:latin typeface="Open Sans"/>
                <a:ea typeface="Open Sans"/>
                <a:cs typeface="Open Sans"/>
                <a:sym typeface="Open Sans"/>
                <a:hlinkClick r:id="rId4"/>
              </a:rPr>
              <a:t>dgrainge@thoughtworks.com</a:t>
            </a:r>
            <a:endParaRPr sz="1200" b="0" i="0" u="sng" strike="noStrike" cap="none" dirty="0">
              <a:solidFill>
                <a:schemeClr val="lt1"/>
              </a:solidFill>
              <a:latin typeface="Arial"/>
              <a:ea typeface="Arial"/>
              <a:cs typeface="Arial"/>
              <a:sym typeface="Arial"/>
            </a:endParaRPr>
          </a:p>
        </p:txBody>
      </p:sp>
      <p:pic>
        <p:nvPicPr>
          <p:cNvPr id="119" name="Google Shape;119;p18"/>
          <p:cNvPicPr preferRelativeResize="0"/>
          <p:nvPr/>
        </p:nvPicPr>
        <p:blipFill rotWithShape="1">
          <a:blip r:embed="rId5">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dirty="0">
                <a:solidFill>
                  <a:schemeClr val="dk1"/>
                </a:solidFill>
              </a:rPr>
              <a:t>Agenda</a:t>
            </a:r>
            <a:endParaRPr dirty="0">
              <a:solidFill>
                <a:srgbClr val="F78F31"/>
              </a:solidFill>
            </a:endParaRPr>
          </a:p>
        </p:txBody>
      </p:sp>
      <p:sp>
        <p:nvSpPr>
          <p:cNvPr id="71" name="Google Shape;71;p13"/>
          <p:cNvSpPr txBox="1">
            <a:spLocks noGrp="1"/>
          </p:cNvSpPr>
          <p:nvPr>
            <p:ph type="body" idx="1"/>
          </p:nvPr>
        </p:nvSpPr>
        <p:spPr>
          <a:xfrm>
            <a:off x="411425" y="895775"/>
            <a:ext cx="8321400" cy="3818500"/>
          </a:xfrm>
          <a:prstGeom prst="rect">
            <a:avLst/>
          </a:prstGeom>
          <a:noFill/>
          <a:ln>
            <a:noFill/>
          </a:ln>
        </p:spPr>
        <p:txBody>
          <a:bodyPr spcFirstLastPara="1" wrap="square" lIns="0" tIns="0" rIns="0" bIns="0" anchor="t" anchorCtr="0">
            <a:noAutofit/>
          </a:bodyPr>
          <a:lstStyle/>
          <a:p>
            <a:pPr marL="285750" indent="-285750">
              <a:spcBef>
                <a:spcPts val="1000"/>
              </a:spcBef>
              <a:buClr>
                <a:schemeClr val="dk1"/>
              </a:buClr>
              <a:buSzPts val="1100"/>
            </a:pPr>
            <a:r>
              <a:rPr lang="en-US" dirty="0"/>
              <a:t>What is Rest Assured</a:t>
            </a:r>
          </a:p>
          <a:p>
            <a:pPr marL="285750" indent="-285750">
              <a:spcBef>
                <a:spcPts val="1000"/>
              </a:spcBef>
              <a:buClr>
                <a:schemeClr val="dk1"/>
              </a:buClr>
              <a:buSzPts val="1100"/>
            </a:pPr>
            <a:r>
              <a:rPr lang="en-US" dirty="0"/>
              <a:t>Resources</a:t>
            </a:r>
          </a:p>
          <a:p>
            <a:pPr marL="285750" indent="-285750">
              <a:spcBef>
                <a:spcPts val="1000"/>
              </a:spcBef>
              <a:buClr>
                <a:schemeClr val="dk1"/>
              </a:buClr>
              <a:buSzPts val="1100"/>
            </a:pPr>
            <a:r>
              <a:rPr lang="en-US" dirty="0"/>
              <a:t>Examples</a:t>
            </a:r>
          </a:p>
          <a:p>
            <a:pPr marL="285750" indent="-285750">
              <a:spcBef>
                <a:spcPts val="1000"/>
              </a:spcBef>
              <a:buClr>
                <a:schemeClr val="dk1"/>
              </a:buClr>
              <a:buSzPts val="1100"/>
            </a:pPr>
            <a:r>
              <a:rPr lang="en-US" dirty="0"/>
              <a:t>Pros and cons</a:t>
            </a:r>
          </a:p>
          <a:p>
            <a:pPr marL="285750" indent="-285750">
              <a:spcBef>
                <a:spcPts val="1000"/>
              </a:spcBef>
              <a:buClr>
                <a:schemeClr val="dk1"/>
              </a:buClr>
              <a:buSzPts val="1100"/>
            </a:pPr>
            <a:r>
              <a:rPr lang="en-US" dirty="0"/>
              <a:t>Questions</a:t>
            </a:r>
          </a:p>
          <a:p>
            <a:pPr marL="285750" indent="-285750">
              <a:spcBef>
                <a:spcPts val="1000"/>
              </a:spcBef>
              <a:buClr>
                <a:schemeClr val="dk1"/>
              </a:buClr>
              <a:buSzPts val="1100"/>
            </a:pPr>
            <a:endParaRPr dirty="0"/>
          </a:p>
          <a:p>
            <a:pPr marL="0" lvl="0" indent="0" algn="l" rtl="0">
              <a:lnSpc>
                <a:spcPct val="115000"/>
              </a:lnSpc>
              <a:spcBef>
                <a:spcPts val="1000"/>
              </a:spcBef>
              <a:spcAft>
                <a:spcPts val="1000"/>
              </a:spcAft>
              <a:buSzPts val="1600"/>
              <a:buNone/>
            </a:pPr>
            <a:endParaRPr dirty="0"/>
          </a:p>
        </p:txBody>
      </p:sp>
      <p:sp>
        <p:nvSpPr>
          <p:cNvPr id="73" name="Google Shape;73;p1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a:t>
            </a:fld>
            <a:endParaRPr/>
          </a:p>
        </p:txBody>
      </p:sp>
      <p:sp>
        <p:nvSpPr>
          <p:cNvPr id="74" name="Google Shape;74;p13"/>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434343"/>
                </a:solidFill>
                <a:latin typeface="Open Sans Light"/>
                <a:ea typeface="Open Sans Light"/>
                <a:cs typeface="Open Sans Light"/>
                <a:sym typeface="Open Sans Light"/>
              </a:rPr>
              <a:t>© 2020 ThoughtWorks</a:t>
            </a:r>
            <a:endParaRPr sz="800" b="0" i="0" u="none" strike="noStrike" cap="none">
              <a:solidFill>
                <a:srgbClr val="434343"/>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2B9CF"/>
            </a:gs>
            <a:gs pos="52999">
              <a:srgbClr val="1C6DB6"/>
            </a:gs>
            <a:gs pos="100000">
              <a:srgbClr val="702269"/>
            </a:gs>
          </a:gsLst>
          <a:lin ang="2698631" scaled="0"/>
        </a:gra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mt="34000"/>
          </a:blip>
          <a:srcRect b="15397"/>
          <a:stretch/>
        </p:blipFill>
        <p:spPr>
          <a:xfrm>
            <a:off x="0" y="0"/>
            <a:ext cx="9144000" cy="5143499"/>
          </a:xfrm>
          <a:prstGeom prst="rect">
            <a:avLst/>
          </a:prstGeom>
          <a:noFill/>
          <a:ln>
            <a:noFill/>
          </a:ln>
        </p:spPr>
      </p:pic>
      <p:sp>
        <p:nvSpPr>
          <p:cNvPr id="80" name="Google Shape;80;p14"/>
          <p:cNvSpPr/>
          <p:nvPr/>
        </p:nvSpPr>
        <p:spPr>
          <a:xfrm>
            <a:off x="0" y="1791700"/>
            <a:ext cx="9144000" cy="1553700"/>
          </a:xfrm>
          <a:prstGeom prst="rect">
            <a:avLst/>
          </a:prstGeom>
          <a:solidFill>
            <a:srgbClr val="000000">
              <a:alpha val="5882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4"/>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p>
            <a:r>
              <a:rPr lang="en-US" dirty="0"/>
              <a:t>What is Rest Assured</a:t>
            </a:r>
            <a:endParaRPr dirty="0"/>
          </a:p>
        </p:txBody>
      </p:sp>
      <p:sp>
        <p:nvSpPr>
          <p:cNvPr id="82" name="Google Shape;82;p1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3</a:t>
            </a:fld>
            <a:endParaRPr/>
          </a:p>
        </p:txBody>
      </p:sp>
      <p:sp>
        <p:nvSpPr>
          <p:cNvPr id="83" name="Google Shape;83;p14"/>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dirty="0">
                <a:solidFill>
                  <a:schemeClr val="dk1"/>
                </a:solidFill>
              </a:rPr>
              <a:t>What is Rest Assured</a:t>
            </a:r>
            <a:endParaRPr dirty="0">
              <a:solidFill>
                <a:srgbClr val="F78F31"/>
              </a:solidFill>
            </a:endParaRPr>
          </a:p>
        </p:txBody>
      </p:sp>
      <p:sp>
        <p:nvSpPr>
          <p:cNvPr id="71" name="Google Shape;71;p13"/>
          <p:cNvSpPr txBox="1">
            <a:spLocks noGrp="1"/>
          </p:cNvSpPr>
          <p:nvPr>
            <p:ph type="body" idx="1"/>
          </p:nvPr>
        </p:nvSpPr>
        <p:spPr>
          <a:xfrm>
            <a:off x="411425" y="895775"/>
            <a:ext cx="8321400" cy="3818500"/>
          </a:xfrm>
          <a:prstGeom prst="rect">
            <a:avLst/>
          </a:prstGeom>
          <a:noFill/>
          <a:ln>
            <a:noFill/>
          </a:ln>
        </p:spPr>
        <p:txBody>
          <a:bodyPr spcFirstLastPara="1" wrap="square" lIns="0" tIns="0" rIns="0" bIns="0" anchor="t" anchorCtr="0">
            <a:noAutofit/>
          </a:bodyPr>
          <a:lstStyle/>
          <a:p>
            <a:pPr marL="285750" indent="-285750">
              <a:spcBef>
                <a:spcPts val="1000"/>
              </a:spcBef>
              <a:spcAft>
                <a:spcPts val="1000"/>
              </a:spcAft>
            </a:pPr>
            <a:r>
              <a:rPr lang="en-US" dirty="0"/>
              <a:t>It is a Java library</a:t>
            </a:r>
          </a:p>
          <a:p>
            <a:pPr marL="285750" indent="-285750">
              <a:spcBef>
                <a:spcPts val="1000"/>
              </a:spcBef>
              <a:spcAft>
                <a:spcPts val="1000"/>
              </a:spcAft>
            </a:pPr>
            <a:r>
              <a:rPr lang="en-US" dirty="0"/>
              <a:t>Supports Behavior Driven Development / Gherkin format (given/when/then)</a:t>
            </a:r>
          </a:p>
          <a:p>
            <a:pPr marL="285750" indent="-285750">
              <a:spcBef>
                <a:spcPts val="1000"/>
              </a:spcBef>
              <a:spcAft>
                <a:spcPts val="1000"/>
              </a:spcAft>
            </a:pPr>
            <a:r>
              <a:rPr lang="en-US" dirty="0"/>
              <a:t>Designed to allow RESTful HTTP request/response</a:t>
            </a:r>
          </a:p>
          <a:p>
            <a:pPr marL="285750" indent="-285750">
              <a:spcBef>
                <a:spcPts val="1000"/>
              </a:spcBef>
              <a:spcAft>
                <a:spcPts val="1000"/>
              </a:spcAft>
            </a:pPr>
            <a:r>
              <a:rPr lang="en-US" dirty="0"/>
              <a:t>Can use common Java libraries to assert the response has the correct information</a:t>
            </a:r>
          </a:p>
          <a:p>
            <a:pPr marL="285750" indent="-285750">
              <a:spcBef>
                <a:spcPts val="1000"/>
              </a:spcBef>
              <a:spcAft>
                <a:spcPts val="1000"/>
              </a:spcAft>
            </a:pPr>
            <a:r>
              <a:rPr lang="en-US" dirty="0"/>
              <a:t>Has recommended Java library for testing the schema of the response</a:t>
            </a:r>
          </a:p>
          <a:p>
            <a:pPr marL="285750" indent="-285750">
              <a:spcBef>
                <a:spcPts val="1000"/>
              </a:spcBef>
              <a:spcAft>
                <a:spcPts val="1000"/>
              </a:spcAft>
            </a:pPr>
            <a:r>
              <a:rPr lang="en-US" dirty="0"/>
              <a:t>Information on Maven, Gradle or standalone projects</a:t>
            </a:r>
          </a:p>
          <a:p>
            <a:pPr marL="285750" indent="-285750">
              <a:spcBef>
                <a:spcPts val="1000"/>
              </a:spcBef>
              <a:spcAft>
                <a:spcPts val="1000"/>
              </a:spcAft>
            </a:pPr>
            <a:r>
              <a:rPr lang="en-US" dirty="0"/>
              <a:t>Can be written as unit tests using JUnit </a:t>
            </a:r>
            <a:r>
              <a:rPr lang="en-US"/>
              <a:t>or TestNG</a:t>
            </a:r>
            <a:endParaRPr lang="en-US" dirty="0"/>
          </a:p>
        </p:txBody>
      </p:sp>
      <p:sp>
        <p:nvSpPr>
          <p:cNvPr id="73" name="Google Shape;73;p1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4</a:t>
            </a:fld>
            <a:endParaRPr/>
          </a:p>
        </p:txBody>
      </p:sp>
      <p:sp>
        <p:nvSpPr>
          <p:cNvPr id="74" name="Google Shape;74;p13"/>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434343"/>
                </a:solidFill>
                <a:latin typeface="Open Sans Light"/>
                <a:ea typeface="Open Sans Light"/>
                <a:cs typeface="Open Sans Light"/>
                <a:sym typeface="Open Sans Light"/>
              </a:rPr>
              <a:t>© 2020 ThoughtWorks</a:t>
            </a:r>
            <a:endParaRPr sz="800" b="0" i="0" u="none" strike="noStrike" cap="none">
              <a:solidFill>
                <a:srgbClr val="4343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11106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mt="34000"/>
          </a:blip>
          <a:srcRect b="15397"/>
          <a:stretch/>
        </p:blipFill>
        <p:spPr>
          <a:xfrm>
            <a:off x="0" y="0"/>
            <a:ext cx="9144000" cy="5143499"/>
          </a:xfrm>
          <a:prstGeom prst="rect">
            <a:avLst/>
          </a:prstGeom>
          <a:noFill/>
          <a:ln>
            <a:noFill/>
          </a:ln>
        </p:spPr>
      </p:pic>
      <p:sp>
        <p:nvSpPr>
          <p:cNvPr id="80" name="Google Shape;80;p14"/>
          <p:cNvSpPr/>
          <p:nvPr/>
        </p:nvSpPr>
        <p:spPr>
          <a:xfrm>
            <a:off x="0" y="1791700"/>
            <a:ext cx="9144000" cy="1553700"/>
          </a:xfrm>
          <a:prstGeom prst="rect">
            <a:avLst/>
          </a:prstGeom>
          <a:solidFill>
            <a:srgbClr val="000000">
              <a:alpha val="5882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4"/>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p>
            <a:pPr lvl="0"/>
            <a:r>
              <a:rPr lang="en-US" dirty="0"/>
              <a:t>Resources</a:t>
            </a:r>
            <a:endParaRPr dirty="0"/>
          </a:p>
        </p:txBody>
      </p:sp>
      <p:sp>
        <p:nvSpPr>
          <p:cNvPr id="82" name="Google Shape;82;p1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5</a:t>
            </a:fld>
            <a:endParaRPr/>
          </a:p>
        </p:txBody>
      </p:sp>
      <p:sp>
        <p:nvSpPr>
          <p:cNvPr id="83" name="Google Shape;83;p14"/>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974757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dirty="0">
                <a:solidFill>
                  <a:schemeClr val="dk1"/>
                </a:solidFill>
              </a:rPr>
              <a:t>Resources</a:t>
            </a:r>
            <a:endParaRPr dirty="0">
              <a:solidFill>
                <a:srgbClr val="F78F31"/>
              </a:solidFill>
            </a:endParaRPr>
          </a:p>
        </p:txBody>
      </p:sp>
      <p:sp>
        <p:nvSpPr>
          <p:cNvPr id="71" name="Google Shape;71;p13"/>
          <p:cNvSpPr txBox="1">
            <a:spLocks noGrp="1"/>
          </p:cNvSpPr>
          <p:nvPr>
            <p:ph type="body" idx="1"/>
          </p:nvPr>
        </p:nvSpPr>
        <p:spPr>
          <a:xfrm>
            <a:off x="411425" y="895775"/>
            <a:ext cx="8321400" cy="3818500"/>
          </a:xfrm>
          <a:prstGeom prst="rect">
            <a:avLst/>
          </a:prstGeom>
          <a:noFill/>
          <a:ln>
            <a:noFill/>
          </a:ln>
        </p:spPr>
        <p:txBody>
          <a:bodyPr spcFirstLastPara="1" wrap="square" lIns="0" tIns="0" rIns="0" bIns="0" anchor="t" anchorCtr="0">
            <a:noAutofit/>
          </a:bodyPr>
          <a:lstStyle/>
          <a:p>
            <a:pPr marL="285750" indent="-285750">
              <a:spcBef>
                <a:spcPts val="1000"/>
              </a:spcBef>
              <a:spcAft>
                <a:spcPts val="1000"/>
              </a:spcAft>
            </a:pPr>
            <a:r>
              <a:rPr lang="en-US" dirty="0">
                <a:hlinkClick r:id="rId3"/>
              </a:rPr>
              <a:t>https://github.com/rest-assured/rest-assured#documentation</a:t>
            </a:r>
            <a:endParaRPr lang="en-US" dirty="0"/>
          </a:p>
          <a:p>
            <a:pPr marL="742950" lvl="1" indent="-285750">
              <a:spcAft>
                <a:spcPts val="1000"/>
              </a:spcAft>
            </a:pPr>
            <a:r>
              <a:rPr lang="en-US" dirty="0">
                <a:hlinkClick r:id="rId4"/>
              </a:rPr>
              <a:t>https://github.com/rest-assured/rest-assured/wiki/GettingStarted</a:t>
            </a:r>
            <a:endParaRPr lang="en-US" dirty="0"/>
          </a:p>
          <a:p>
            <a:pPr marL="742950" lvl="1" indent="-285750">
              <a:spcAft>
                <a:spcPts val="1000"/>
              </a:spcAft>
            </a:pPr>
            <a:r>
              <a:rPr lang="en-US" dirty="0">
                <a:hlinkClick r:id="rId5"/>
              </a:rPr>
              <a:t>https://github.com/rest-assured/rest-assured/wiki/Usage</a:t>
            </a:r>
            <a:endParaRPr lang="en-US" dirty="0"/>
          </a:p>
          <a:p>
            <a:pPr marL="742950" lvl="1" indent="-285750">
              <a:spcAft>
                <a:spcPts val="1000"/>
              </a:spcAft>
            </a:pPr>
            <a:r>
              <a:rPr lang="en-US" dirty="0">
                <a:hlinkClick r:id="rId6"/>
              </a:rPr>
              <a:t>https://www.javadoc.io/doc/io.rest-assured/rest-assured/latest/index.html</a:t>
            </a:r>
            <a:endParaRPr lang="en-US" dirty="0"/>
          </a:p>
          <a:p>
            <a:pPr marL="285750" indent="-285750">
              <a:spcAft>
                <a:spcPts val="1000"/>
              </a:spcAft>
            </a:pPr>
            <a:r>
              <a:rPr lang="en-US" dirty="0">
                <a:hlinkClick r:id="rId7"/>
              </a:rPr>
              <a:t>http://json-schema.org/</a:t>
            </a:r>
            <a:endParaRPr dirty="0"/>
          </a:p>
        </p:txBody>
      </p:sp>
      <p:sp>
        <p:nvSpPr>
          <p:cNvPr id="73" name="Google Shape;73;p1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6</a:t>
            </a:fld>
            <a:endParaRPr/>
          </a:p>
        </p:txBody>
      </p:sp>
      <p:sp>
        <p:nvSpPr>
          <p:cNvPr id="74" name="Google Shape;74;p13"/>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434343"/>
                </a:solidFill>
                <a:latin typeface="Open Sans Light"/>
                <a:ea typeface="Open Sans Light"/>
                <a:cs typeface="Open Sans Light"/>
                <a:sym typeface="Open Sans Light"/>
              </a:rPr>
              <a:t>© 2020 ThoughtWorks</a:t>
            </a:r>
            <a:endParaRPr sz="800" b="0" i="0" u="none" strike="noStrike" cap="none">
              <a:solidFill>
                <a:srgbClr val="4343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43278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mt="34000"/>
          </a:blip>
          <a:srcRect b="15397"/>
          <a:stretch/>
        </p:blipFill>
        <p:spPr>
          <a:xfrm>
            <a:off x="0" y="0"/>
            <a:ext cx="9144000" cy="5143499"/>
          </a:xfrm>
          <a:prstGeom prst="rect">
            <a:avLst/>
          </a:prstGeom>
          <a:noFill/>
          <a:ln>
            <a:noFill/>
          </a:ln>
        </p:spPr>
      </p:pic>
      <p:sp>
        <p:nvSpPr>
          <p:cNvPr id="80" name="Google Shape;80;p14"/>
          <p:cNvSpPr/>
          <p:nvPr/>
        </p:nvSpPr>
        <p:spPr>
          <a:xfrm>
            <a:off x="0" y="1791700"/>
            <a:ext cx="9144000" cy="1553700"/>
          </a:xfrm>
          <a:prstGeom prst="rect">
            <a:avLst/>
          </a:prstGeom>
          <a:solidFill>
            <a:srgbClr val="000000">
              <a:alpha val="5882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4"/>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p>
            <a:pPr lvl="0"/>
            <a:r>
              <a:rPr lang="en-US" dirty="0"/>
              <a:t>Examples</a:t>
            </a:r>
            <a:endParaRPr dirty="0"/>
          </a:p>
        </p:txBody>
      </p:sp>
      <p:sp>
        <p:nvSpPr>
          <p:cNvPr id="82" name="Google Shape;82;p1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7</a:t>
            </a:fld>
            <a:endParaRPr/>
          </a:p>
        </p:txBody>
      </p:sp>
      <p:sp>
        <p:nvSpPr>
          <p:cNvPr id="83" name="Google Shape;83;p14"/>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88296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3">
            <a:alphaModFix amt="34000"/>
          </a:blip>
          <a:srcRect b="15397"/>
          <a:stretch/>
        </p:blipFill>
        <p:spPr>
          <a:xfrm>
            <a:off x="0" y="0"/>
            <a:ext cx="9144000" cy="5143499"/>
          </a:xfrm>
          <a:prstGeom prst="rect">
            <a:avLst/>
          </a:prstGeom>
          <a:noFill/>
          <a:ln>
            <a:noFill/>
          </a:ln>
        </p:spPr>
      </p:pic>
      <p:sp>
        <p:nvSpPr>
          <p:cNvPr id="80" name="Google Shape;80;p14"/>
          <p:cNvSpPr/>
          <p:nvPr/>
        </p:nvSpPr>
        <p:spPr>
          <a:xfrm>
            <a:off x="0" y="1791700"/>
            <a:ext cx="9144000" cy="1553700"/>
          </a:xfrm>
          <a:prstGeom prst="rect">
            <a:avLst/>
          </a:prstGeom>
          <a:solidFill>
            <a:srgbClr val="000000">
              <a:alpha val="58823"/>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81" name="Google Shape;81;p14"/>
          <p:cNvSpPr txBox="1">
            <a:spLocks noGrp="1"/>
          </p:cNvSpPr>
          <p:nvPr>
            <p:ph type="title"/>
          </p:nvPr>
        </p:nvSpPr>
        <p:spPr>
          <a:xfrm>
            <a:off x="411425" y="1791850"/>
            <a:ext cx="8321400" cy="1553700"/>
          </a:xfrm>
          <a:prstGeom prst="rect">
            <a:avLst/>
          </a:prstGeom>
          <a:noFill/>
          <a:ln>
            <a:noFill/>
          </a:ln>
        </p:spPr>
        <p:txBody>
          <a:bodyPr spcFirstLastPara="1" wrap="square" lIns="0" tIns="0" rIns="0" bIns="0" anchor="ctr" anchorCtr="0">
            <a:noAutofit/>
          </a:bodyPr>
          <a:lstStyle/>
          <a:p>
            <a:pPr lvl="0"/>
            <a:r>
              <a:rPr lang="en-US" dirty="0"/>
              <a:t>Pros and cons</a:t>
            </a:r>
            <a:endParaRPr dirty="0"/>
          </a:p>
        </p:txBody>
      </p:sp>
      <p:sp>
        <p:nvSpPr>
          <p:cNvPr id="82" name="Google Shape;82;p1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8</a:t>
            </a:fld>
            <a:endParaRPr/>
          </a:p>
        </p:txBody>
      </p:sp>
      <p:sp>
        <p:nvSpPr>
          <p:cNvPr id="83" name="Google Shape;83;p14"/>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01138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800"/>
              <a:buNone/>
            </a:pPr>
            <a:r>
              <a:rPr lang="en" dirty="0">
                <a:solidFill>
                  <a:schemeClr val="dk1"/>
                </a:solidFill>
              </a:rPr>
              <a:t>Pros</a:t>
            </a:r>
            <a:endParaRPr dirty="0">
              <a:solidFill>
                <a:srgbClr val="F78F31"/>
              </a:solidFill>
            </a:endParaRPr>
          </a:p>
        </p:txBody>
      </p:sp>
      <p:sp>
        <p:nvSpPr>
          <p:cNvPr id="71" name="Google Shape;71;p13"/>
          <p:cNvSpPr txBox="1">
            <a:spLocks noGrp="1"/>
          </p:cNvSpPr>
          <p:nvPr>
            <p:ph type="body" idx="1"/>
          </p:nvPr>
        </p:nvSpPr>
        <p:spPr>
          <a:xfrm>
            <a:off x="411425" y="895775"/>
            <a:ext cx="8321400" cy="3818500"/>
          </a:xfrm>
          <a:prstGeom prst="rect">
            <a:avLst/>
          </a:prstGeom>
          <a:noFill/>
          <a:ln>
            <a:noFill/>
          </a:ln>
        </p:spPr>
        <p:txBody>
          <a:bodyPr spcFirstLastPara="1" wrap="square" lIns="0" tIns="0" rIns="0" bIns="0" anchor="t" anchorCtr="0">
            <a:noAutofit/>
          </a:bodyPr>
          <a:lstStyle/>
          <a:p>
            <a:pPr marL="285750" indent="-285750">
              <a:spcBef>
                <a:spcPts val="1000"/>
              </a:spcBef>
              <a:spcAft>
                <a:spcPts val="1000"/>
              </a:spcAft>
            </a:pPr>
            <a:r>
              <a:rPr lang="en-US" dirty="0"/>
              <a:t>It is Java code, so we can use best practices for programming</a:t>
            </a:r>
          </a:p>
          <a:p>
            <a:pPr marL="742950" lvl="1" indent="-285750">
              <a:spcAft>
                <a:spcPts val="1000"/>
              </a:spcAft>
            </a:pPr>
            <a:r>
              <a:rPr lang="en-US" dirty="0"/>
              <a:t>This includes source code control and maintaining environments</a:t>
            </a:r>
          </a:p>
          <a:p>
            <a:pPr marL="285750" indent="-285750">
              <a:spcBef>
                <a:spcPts val="1000"/>
              </a:spcBef>
              <a:spcAft>
                <a:spcPts val="1000"/>
              </a:spcAft>
            </a:pPr>
            <a:r>
              <a:rPr lang="en-US" dirty="0"/>
              <a:t>Tests can be written in BDD (given/when/then)</a:t>
            </a:r>
          </a:p>
          <a:p>
            <a:pPr marL="285750" indent="-285750">
              <a:spcBef>
                <a:spcPts val="1000"/>
              </a:spcBef>
              <a:spcAft>
                <a:spcPts val="1000"/>
              </a:spcAft>
            </a:pPr>
            <a:r>
              <a:rPr lang="en-US" dirty="0"/>
              <a:t>Tests don’t have to follow a strict given/when/then format</a:t>
            </a:r>
          </a:p>
          <a:p>
            <a:pPr marL="285750" indent="-285750">
              <a:spcBef>
                <a:spcPts val="1000"/>
              </a:spcBef>
              <a:spcAft>
                <a:spcPts val="1000"/>
              </a:spcAft>
            </a:pPr>
            <a:r>
              <a:rPr lang="en-US" dirty="0"/>
              <a:t>You can validate a response against a JSON schema as a smoke test</a:t>
            </a:r>
          </a:p>
          <a:p>
            <a:pPr marL="285750" indent="-285750">
              <a:spcBef>
                <a:spcPts val="1000"/>
              </a:spcBef>
              <a:spcAft>
                <a:spcPts val="1000"/>
              </a:spcAft>
            </a:pPr>
            <a:r>
              <a:rPr lang="en-US" dirty="0"/>
              <a:t>You can mix it with other common Java libraries, e.g. </a:t>
            </a:r>
            <a:r>
              <a:rPr lang="en-US" dirty="0" err="1"/>
              <a:t>Hamcrest</a:t>
            </a:r>
            <a:r>
              <a:rPr lang="en-US" dirty="0"/>
              <a:t> or </a:t>
            </a:r>
            <a:r>
              <a:rPr lang="en-US" dirty="0" err="1"/>
              <a:t>AssertJ</a:t>
            </a:r>
            <a:endParaRPr lang="en-US" dirty="0"/>
          </a:p>
          <a:p>
            <a:pPr marL="285750" indent="-285750">
              <a:spcBef>
                <a:spcPts val="1000"/>
              </a:spcBef>
              <a:spcAft>
                <a:spcPts val="1000"/>
              </a:spcAft>
            </a:pPr>
            <a:endParaRPr lang="en-US" dirty="0"/>
          </a:p>
        </p:txBody>
      </p:sp>
      <p:sp>
        <p:nvSpPr>
          <p:cNvPr id="73" name="Google Shape;73;p13"/>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9</a:t>
            </a:fld>
            <a:endParaRPr/>
          </a:p>
        </p:txBody>
      </p:sp>
      <p:sp>
        <p:nvSpPr>
          <p:cNvPr id="74" name="Google Shape;74;p13"/>
          <p:cNvSpPr txBox="1"/>
          <p:nvPr/>
        </p:nvSpPr>
        <p:spPr>
          <a:xfrm>
            <a:off x="411550" y="4714300"/>
            <a:ext cx="38343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434343"/>
                </a:solidFill>
                <a:latin typeface="Open Sans Light"/>
                <a:ea typeface="Open Sans Light"/>
                <a:cs typeface="Open Sans Light"/>
                <a:sym typeface="Open Sans Light"/>
              </a:rPr>
              <a:t>© 2020 ThoughtWorks</a:t>
            </a:r>
            <a:endParaRPr sz="800" b="0" i="0" u="none" strike="noStrike" cap="none">
              <a:solidFill>
                <a:srgbClr val="4343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579991623"/>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W Basic Template 16_9 Blue_Purple.pptx" id="{D5532081-6D5B-3843-9487-BAB003A1A19E}" vid="{7EDD232B-527B-2840-97C1-F9322F42113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Purple</Template>
  <TotalTime>1409</TotalTime>
  <Words>517</Words>
  <Application>Microsoft Macintosh PowerPoint</Application>
  <PresentationFormat>On-screen Show (16:9)</PresentationFormat>
  <Paragraphs>81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Helvetica Neue</vt:lpstr>
      <vt:lpstr>Open Sans</vt:lpstr>
      <vt:lpstr>Open Sans Light</vt:lpstr>
      <vt:lpstr>Open Sans SemiBold</vt:lpstr>
      <vt:lpstr>Arial</vt:lpstr>
      <vt:lpstr>TW Master - Blue/Purple</vt:lpstr>
      <vt:lpstr>Rest Assured - API Testing</vt:lpstr>
      <vt:lpstr>Agenda</vt:lpstr>
      <vt:lpstr>What is Rest Assured</vt:lpstr>
      <vt:lpstr>What is Rest Assured</vt:lpstr>
      <vt:lpstr>Resources</vt:lpstr>
      <vt:lpstr>Resources</vt:lpstr>
      <vt:lpstr>Examples</vt:lpstr>
      <vt:lpstr>Pros and cons</vt:lpstr>
      <vt:lpstr>Pros</vt:lpstr>
      <vt:lpstr>Cons</vt:lpstr>
      <vt:lpstr>Questions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Assured - API Testing</dc:title>
  <dc:creator>Darrell Grainger</dc:creator>
  <cp:lastModifiedBy>Darrell Grainger</cp:lastModifiedBy>
  <cp:revision>11</cp:revision>
  <dcterms:created xsi:type="dcterms:W3CDTF">2020-04-20T16:57:28Z</dcterms:created>
  <dcterms:modified xsi:type="dcterms:W3CDTF">2020-04-21T18:10:10Z</dcterms:modified>
</cp:coreProperties>
</file>